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260" r:id="rId6"/>
    <p:sldId id="269" r:id="rId7"/>
    <p:sldId id="301" r:id="rId8"/>
    <p:sldId id="270" r:id="rId9"/>
    <p:sldId id="262" r:id="rId10"/>
    <p:sldId id="271" r:id="rId11"/>
    <p:sldId id="272" r:id="rId12"/>
    <p:sldId id="273" r:id="rId13"/>
    <p:sldId id="274" r:id="rId14"/>
    <p:sldId id="263" r:id="rId15"/>
    <p:sldId id="264" r:id="rId16"/>
    <p:sldId id="265" r:id="rId17"/>
    <p:sldId id="266" r:id="rId18"/>
    <p:sldId id="267" r:id="rId19"/>
    <p:sldId id="275" r:id="rId20"/>
    <p:sldId id="276" r:id="rId21"/>
    <p:sldId id="277" r:id="rId22"/>
    <p:sldId id="278" r:id="rId23"/>
    <p:sldId id="279" r:id="rId24"/>
    <p:sldId id="294" r:id="rId25"/>
    <p:sldId id="295" r:id="rId26"/>
    <p:sldId id="296" r:id="rId27"/>
    <p:sldId id="299" r:id="rId28"/>
    <p:sldId id="298" r:id="rId29"/>
    <p:sldId id="310" r:id="rId30"/>
    <p:sldId id="280" r:id="rId31"/>
    <p:sldId id="281" r:id="rId32"/>
    <p:sldId id="282" r:id="rId33"/>
    <p:sldId id="283" r:id="rId34"/>
    <p:sldId id="285" r:id="rId35"/>
    <p:sldId id="302" r:id="rId36"/>
    <p:sldId id="303" r:id="rId37"/>
    <p:sldId id="304" r:id="rId38"/>
    <p:sldId id="284" r:id="rId39"/>
    <p:sldId id="286" r:id="rId40"/>
    <p:sldId id="287" r:id="rId41"/>
    <p:sldId id="288" r:id="rId42"/>
    <p:sldId id="289" r:id="rId43"/>
    <p:sldId id="311" r:id="rId44"/>
    <p:sldId id="290" r:id="rId45"/>
    <p:sldId id="291" r:id="rId46"/>
    <p:sldId id="2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3366"/>
    <a:srgbClr val="629DD1"/>
    <a:srgbClr val="519EE2"/>
    <a:srgbClr val="33FF00"/>
    <a:srgbClr val="FFFFCC"/>
    <a:srgbClr val="CC00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888" autoAdjust="0"/>
    <p:restoredTop sz="93370" autoAdjust="0"/>
  </p:normalViewPr>
  <p:slideViewPr>
    <p:cSldViewPr snapToGrid="0" snapToObjects="1">
      <p:cViewPr>
        <p:scale>
          <a:sx n="103" d="100"/>
          <a:sy n="103" d="100"/>
        </p:scale>
        <p:origin x="-1136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GC:Current%20cases%20annotated_updat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Diagnostic Yield</a:t>
            </a:r>
          </a:p>
        </c:rich>
      </c:tx>
      <c:layout>
        <c:manualLayout>
          <c:xMode val="edge"/>
          <c:yMode val="edge"/>
          <c:x val="0.392242479294803"/>
          <c:y val="0.0654385731112107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36000">
                    <a:schemeClr val="tx2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  <a:tileRect r="-100000" b="-100000"/>
              </a:gradFill>
            </c:spPr>
          </c:dPt>
          <c:dLbls>
            <c:dLbl>
              <c:idx val="0"/>
              <c:layout>
                <c:manualLayout>
                  <c:x val="-0.175174548150613"/>
                  <c:y val="-0.068646093722370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Counts!$A$2:$A$3</c:f>
              <c:strCache>
                <c:ptCount val="2"/>
                <c:pt idx="0">
                  <c:v>Solved</c:v>
                </c:pt>
                <c:pt idx="1">
                  <c:v>Unsolved</c:v>
                </c:pt>
              </c:strCache>
            </c:strRef>
          </c:cat>
          <c:val>
            <c:numRef>
              <c:f>Counts!$B$2:$B$3</c:f>
              <c:numCache>
                <c:formatCode>General</c:formatCode>
                <c:ptCount val="2"/>
                <c:pt idx="0">
                  <c:v>0.555555555555556</c:v>
                </c:pt>
                <c:pt idx="1">
                  <c:v>0.444444444444444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BA889-1DD5-1A44-B1D2-9325C4BBA2B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1418A-C019-6443-A24C-1A02DC080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8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7592-5D9E-DE4F-8106-C3F97ACF2B82}" type="datetimeFigureOut">
              <a:rPr lang="en-US" smtClean="0"/>
              <a:t>7/24/14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119EB-F6AF-D74E-9FA9-2A837094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5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Slide- difference</a:t>
            </a:r>
            <a:r>
              <a:rPr lang="en-US" baseline="0" dirty="0" smtClean="0"/>
              <a:t> between discovery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54B97-D9E0-BD44-8435-F059018676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3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54B97-D9E0-BD44-8435-F059018676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82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54B97-D9E0-BD44-8435-F059018676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27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417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5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6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5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 rot="16200000">
            <a:off x="-2213568" y="3339691"/>
            <a:ext cx="5101268" cy="70788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iandra GD" pitchFamily="34" charset="0"/>
              </a:rPr>
              <a:t>Finishing in the Future</a:t>
            </a:r>
            <a:endParaRPr lang="en-US" sz="4000" dirty="0">
              <a:solidFill>
                <a:schemeClr val="bg1"/>
              </a:solidFill>
              <a:latin typeface="Maiandra GD" pitchFamily="34" charset="0"/>
            </a:endParaRPr>
          </a:p>
        </p:txBody>
      </p:sp>
      <p:pic>
        <p:nvPicPr>
          <p:cNvPr id="15" name="Picture 14" descr="invhelix_tr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41" y="-61332"/>
            <a:ext cx="400050" cy="466725"/>
          </a:xfrm>
          <a:prstGeom prst="rect">
            <a:avLst/>
          </a:prstGeom>
        </p:spPr>
      </p:pic>
      <p:pic>
        <p:nvPicPr>
          <p:cNvPr id="16" name="Picture 15" descr="hhs_transparen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238" y="6592230"/>
            <a:ext cx="228600" cy="228600"/>
          </a:xfrm>
          <a:prstGeom prst="rect">
            <a:avLst/>
          </a:prstGeom>
        </p:spPr>
      </p:pic>
      <p:pic>
        <p:nvPicPr>
          <p:cNvPr id="17" name="Picture 16" descr="NIH_transparen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605" y="6592231"/>
            <a:ext cx="228599" cy="228599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7696200" y="64886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aiandra GD" pitchFamily="34" charset="0"/>
              </a:rPr>
              <a:t>DM Church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aiandra G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07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 rot="16200000">
            <a:off x="-2213568" y="3339691"/>
            <a:ext cx="5101268" cy="70788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iandra GD" pitchFamily="34" charset="0"/>
              </a:rPr>
              <a:t>Finishing in the Future</a:t>
            </a:r>
            <a:endParaRPr lang="en-US" sz="4000" dirty="0">
              <a:solidFill>
                <a:schemeClr val="bg1"/>
              </a:solidFill>
              <a:latin typeface="Maiandra GD" pitchFamily="34" charset="0"/>
            </a:endParaRPr>
          </a:p>
        </p:txBody>
      </p:sp>
      <p:pic>
        <p:nvPicPr>
          <p:cNvPr id="15" name="Picture 14" descr="invhelix_tr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41" y="-61332"/>
            <a:ext cx="400050" cy="466725"/>
          </a:xfrm>
          <a:prstGeom prst="rect">
            <a:avLst/>
          </a:prstGeom>
        </p:spPr>
      </p:pic>
      <p:pic>
        <p:nvPicPr>
          <p:cNvPr id="16" name="Picture 15" descr="hhs_transparen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238" y="6592230"/>
            <a:ext cx="228600" cy="228600"/>
          </a:xfrm>
          <a:prstGeom prst="rect">
            <a:avLst/>
          </a:prstGeom>
        </p:spPr>
      </p:pic>
      <p:pic>
        <p:nvPicPr>
          <p:cNvPr id="17" name="Picture 16" descr="NIH_transparen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605" y="6592231"/>
            <a:ext cx="228599" cy="228599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7696200" y="64886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aiandra GD" pitchFamily="34" charset="0"/>
              </a:rPr>
              <a:t>DM Church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aiandra G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07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 rot="16200000">
            <a:off x="-2213568" y="3339691"/>
            <a:ext cx="5101268" cy="70788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iandra GD" pitchFamily="34" charset="0"/>
              </a:rPr>
              <a:t>Finishing in the Future</a:t>
            </a:r>
            <a:endParaRPr lang="en-US" sz="4000" dirty="0">
              <a:solidFill>
                <a:schemeClr val="bg1"/>
              </a:solidFill>
              <a:latin typeface="Maiandra GD" pitchFamily="34" charset="0"/>
            </a:endParaRPr>
          </a:p>
        </p:txBody>
      </p:sp>
      <p:pic>
        <p:nvPicPr>
          <p:cNvPr id="15" name="Picture 14" descr="invhelix_tr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41" y="-61332"/>
            <a:ext cx="400050" cy="466725"/>
          </a:xfrm>
          <a:prstGeom prst="rect">
            <a:avLst/>
          </a:prstGeom>
        </p:spPr>
      </p:pic>
      <p:pic>
        <p:nvPicPr>
          <p:cNvPr id="16" name="Picture 15" descr="hhs_transparen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238" y="6592230"/>
            <a:ext cx="228600" cy="228600"/>
          </a:xfrm>
          <a:prstGeom prst="rect">
            <a:avLst/>
          </a:prstGeom>
        </p:spPr>
      </p:pic>
      <p:pic>
        <p:nvPicPr>
          <p:cNvPr id="17" name="Picture 16" descr="NIH_transparen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605" y="6592231"/>
            <a:ext cx="228599" cy="228599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7696200" y="64886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aiandra GD" pitchFamily="34" charset="0"/>
              </a:rPr>
              <a:t>DM Church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aiandra G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07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 rot="16200000">
            <a:off x="-2213568" y="3339691"/>
            <a:ext cx="5101268" cy="70788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iandra GD" pitchFamily="34" charset="0"/>
              </a:rPr>
              <a:t>Finishing in the Future</a:t>
            </a:r>
            <a:endParaRPr lang="en-US" sz="4000" dirty="0">
              <a:solidFill>
                <a:schemeClr val="bg1"/>
              </a:solidFill>
              <a:latin typeface="Maiandra GD" pitchFamily="34" charset="0"/>
            </a:endParaRPr>
          </a:p>
        </p:txBody>
      </p:sp>
      <p:pic>
        <p:nvPicPr>
          <p:cNvPr id="15" name="Picture 14" descr="invhelix_tr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41" y="-61332"/>
            <a:ext cx="400050" cy="466725"/>
          </a:xfrm>
          <a:prstGeom prst="rect">
            <a:avLst/>
          </a:prstGeom>
        </p:spPr>
      </p:pic>
      <p:pic>
        <p:nvPicPr>
          <p:cNvPr id="16" name="Picture 15" descr="hhs_transparen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238" y="6592230"/>
            <a:ext cx="228600" cy="228600"/>
          </a:xfrm>
          <a:prstGeom prst="rect">
            <a:avLst/>
          </a:prstGeom>
        </p:spPr>
      </p:pic>
      <p:pic>
        <p:nvPicPr>
          <p:cNvPr id="17" name="Picture 16" descr="NIH_transparen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605" y="6592231"/>
            <a:ext cx="228599" cy="228599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7696200" y="64886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aiandra GD" pitchFamily="34" charset="0"/>
              </a:rPr>
              <a:t>DM Church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aiandra G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07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0"/>
            <a:ext cx="9148763" cy="6856413"/>
            <a:chOff x="0" y="0"/>
            <a:chExt cx="5763" cy="4319"/>
          </a:xfrm>
        </p:grpSpPr>
        <p:sp>
          <p:nvSpPr>
            <p:cNvPr id="2050" name="Rectangle 2"/>
            <p:cNvSpPr>
              <a:spLocks noChangeArrowheads="1"/>
            </p:cNvSpPr>
            <p:nvPr/>
          </p:nvSpPr>
          <p:spPr bwMode="ltGray">
            <a:xfrm>
              <a:off x="0" y="0"/>
              <a:ext cx="528" cy="4319"/>
            </a:xfrm>
            <a:prstGeom prst="rect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0"/>
                    <a:invGamma/>
                  </a:srgbClr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" name="Line 3"/>
            <p:cNvSpPr>
              <a:spLocks noChangeShapeType="1"/>
            </p:cNvSpPr>
            <p:nvPr/>
          </p:nvSpPr>
          <p:spPr bwMode="ltGray">
            <a:xfrm>
              <a:off x="0" y="231"/>
              <a:ext cx="576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2" name="Line 4"/>
            <p:cNvSpPr>
              <a:spLocks noChangeShapeType="1"/>
            </p:cNvSpPr>
            <p:nvPr/>
          </p:nvSpPr>
          <p:spPr bwMode="auto">
            <a:xfrm>
              <a:off x="0" y="285"/>
              <a:ext cx="57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3" name="Line 5"/>
            <p:cNvSpPr>
              <a:spLocks noChangeShapeType="1"/>
            </p:cNvSpPr>
            <p:nvPr/>
          </p:nvSpPr>
          <p:spPr bwMode="auto">
            <a:xfrm>
              <a:off x="0" y="3972"/>
              <a:ext cx="57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4" name="Line 6"/>
            <p:cNvSpPr>
              <a:spLocks noChangeShapeType="1"/>
            </p:cNvSpPr>
            <p:nvPr/>
          </p:nvSpPr>
          <p:spPr bwMode="ltGray">
            <a:xfrm>
              <a:off x="0" y="4044"/>
              <a:ext cx="5763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 userDrawn="1"/>
        </p:nvSpPr>
        <p:spPr>
          <a:xfrm rot="16200000">
            <a:off x="-2213568" y="3339691"/>
            <a:ext cx="5101268" cy="70788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8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aiandra GD" pitchFamily="34" charset="0"/>
              </a:rPr>
              <a:t>Finishing in the Future</a:t>
            </a:r>
            <a:endParaRPr lang="en-US" sz="4000" dirty="0">
              <a:solidFill>
                <a:schemeClr val="bg1"/>
              </a:solidFill>
              <a:latin typeface="Maiandra GD" pitchFamily="34" charset="0"/>
            </a:endParaRPr>
          </a:p>
        </p:txBody>
      </p:sp>
      <p:pic>
        <p:nvPicPr>
          <p:cNvPr id="15" name="Picture 14" descr="invhelix_tra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41" y="-61332"/>
            <a:ext cx="400050" cy="466725"/>
          </a:xfrm>
          <a:prstGeom prst="rect">
            <a:avLst/>
          </a:prstGeom>
        </p:spPr>
      </p:pic>
      <p:pic>
        <p:nvPicPr>
          <p:cNvPr id="16" name="Picture 15" descr="hhs_transparen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8238" y="6592230"/>
            <a:ext cx="228600" cy="228600"/>
          </a:xfrm>
          <a:prstGeom prst="rect">
            <a:avLst/>
          </a:prstGeom>
        </p:spPr>
      </p:pic>
      <p:pic>
        <p:nvPicPr>
          <p:cNvPr id="17" name="Picture 16" descr="NIH_transparen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5605" y="6592231"/>
            <a:ext cx="228599" cy="228599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7696200" y="648866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aiandra GD" pitchFamily="34" charset="0"/>
              </a:rPr>
              <a:t>DM Church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Maiandra G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07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229600" cy="4111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58200" y="6639097"/>
            <a:ext cx="304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161C14-03CD-49BE-A3E0-1E4FEFBBAA0B}" type="slidenum">
              <a:rPr lang="en-US" sz="7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‹#›</a:t>
            </a:fld>
            <a:endParaRPr lang="en-US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304800" y="1828800"/>
            <a:ext cx="8534400" cy="3810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0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5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2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53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CE38E4D-051A-41E1-86A4-E56916468FD0}" type="datetimeFigureOut">
              <a:rPr lang="en-US" smtClean="0"/>
              <a:t>7/24/14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48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hyperlink" Target="http://www.ncbi.nlm.nih.gov/variation/view/?cfg=NCID_1_5296314_130.14.18.128_9146_1406167515_2716676379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6" Type="http://schemas.openxmlformats.org/officeDocument/2006/relationships/image" Target="../media/image36.png"/><Relationship Id="rId7" Type="http://schemas.openxmlformats.org/officeDocument/2006/relationships/image" Target="../media/image37.jpe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492" y="1932285"/>
            <a:ext cx="9007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+mj-lt"/>
              </a:rPr>
              <a:t>Variant Analysis and Interpretation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" y="6475393"/>
            <a:ext cx="2031042" cy="369332"/>
            <a:chOff x="1" y="6484799"/>
            <a:chExt cx="2031042" cy="369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485118"/>
              <a:ext cx="368695" cy="3686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0656" y="6484799"/>
              <a:ext cx="1730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@</a:t>
              </a:r>
              <a:r>
                <a:rPr lang="en-US" dirty="0" err="1" smtClean="0"/>
                <a:t>deannachurch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75398" y="6475075"/>
            <a:ext cx="380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Course in Medical Genetics 2013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07831" y="2931423"/>
            <a:ext cx="44698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Deanna M. Church </a:t>
            </a:r>
          </a:p>
          <a:p>
            <a:pPr algn="ctr"/>
            <a:r>
              <a:rPr lang="en-US" sz="2000" dirty="0" smtClean="0"/>
              <a:t>Senior Director of Genomics and Content</a:t>
            </a:r>
          </a:p>
          <a:p>
            <a:pPr algn="ctr"/>
            <a:r>
              <a:rPr lang="en-US" sz="2000" dirty="0" smtClean="0"/>
              <a:t>Personalis, </a:t>
            </a:r>
            <a:r>
              <a:rPr lang="en-US" sz="2000" dirty="0" err="1" smtClean="0"/>
              <a:t>Inc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46" y="3947086"/>
            <a:ext cx="4155989" cy="207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8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77"/>
            <a:ext cx="9144000" cy="35470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9954"/>
            <a:ext cx="772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8000"/>
                </a:solidFill>
              </a:rPr>
              <a:t>GRCh37.p13 (GCF_000001405.25)</a:t>
            </a:r>
            <a:r>
              <a:rPr lang="de-DE" dirty="0" err="1">
                <a:solidFill>
                  <a:srgbClr val="008000"/>
                </a:solidFill>
              </a:rPr>
              <a:t>Chr</a:t>
            </a:r>
            <a:r>
              <a:rPr lang="de-DE" dirty="0">
                <a:solidFill>
                  <a:srgbClr val="008000"/>
                </a:solidFill>
              </a:rPr>
              <a:t> X (NC_000023.10):153.4M - 153.5M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-1" y="6204062"/>
            <a:ext cx="6849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www.ncbi.nlm.nih.gov</a:t>
            </a:r>
            <a:r>
              <a:rPr lang="en-US" dirty="0">
                <a:hlinkClick r:id="rId3"/>
              </a:rPr>
              <a:t>/variation/view/?</a:t>
            </a:r>
            <a:r>
              <a:rPr lang="en-US" dirty="0" err="1">
                <a:hlinkClick r:id="rId3"/>
              </a:rPr>
              <a:t>cfg</a:t>
            </a:r>
            <a:r>
              <a:rPr lang="en-US" dirty="0">
                <a:hlinkClick r:id="rId3"/>
              </a:rPr>
              <a:t>=NCID_1_5296314_130.14.18.128_9146_1406167515_2716676379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C27Zoom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Left Bracket 2"/>
          <p:cNvSpPr/>
          <p:nvPr/>
        </p:nvSpPr>
        <p:spPr>
          <a:xfrm>
            <a:off x="1747832" y="2840653"/>
            <a:ext cx="45719" cy="622041"/>
          </a:xfrm>
          <a:prstGeom prst="leftBracket">
            <a:avLst/>
          </a:prstGeom>
          <a:ln w="5715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/>
          <p:cNvSpPr/>
          <p:nvPr/>
        </p:nvSpPr>
        <p:spPr>
          <a:xfrm>
            <a:off x="1756023" y="3516604"/>
            <a:ext cx="45719" cy="622041"/>
          </a:xfrm>
          <a:prstGeom prst="leftBracket">
            <a:avLst/>
          </a:prstGeom>
          <a:ln w="57150" cmpd="sng">
            <a:solidFill>
              <a:srgbClr val="33669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396335"/>
            <a:ext cx="76847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http://</a:t>
            </a:r>
            <a:r>
              <a:rPr lang="en-US" sz="2400" dirty="0" err="1" smtClean="0">
                <a:solidFill>
                  <a:srgbClr val="0000FF"/>
                </a:solidFill>
              </a:rPr>
              <a:t>www.ncbi.nlm.nih.gov</a:t>
            </a:r>
            <a:r>
              <a:rPr lang="en-US" sz="2400" dirty="0" smtClean="0">
                <a:solidFill>
                  <a:srgbClr val="0000FF"/>
                </a:solidFill>
              </a:rPr>
              <a:t>/variation/tools/1000genomes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93424" y="875896"/>
            <a:ext cx="115247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CDC27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-923701" y="1040427"/>
            <a:ext cx="11225535" cy="5011222"/>
            <a:chOff x="-923701" y="1250020"/>
            <a:chExt cx="11225535" cy="5011222"/>
          </a:xfrm>
        </p:grpSpPr>
        <p:pic>
          <p:nvPicPr>
            <p:cNvPr id="6" name="Picture 5" descr="CDC27Zoo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01" y="1250020"/>
              <a:ext cx="11225535" cy="5011222"/>
            </a:xfrm>
            <a:prstGeom prst="rect">
              <a:avLst/>
            </a:prstGeom>
          </p:spPr>
        </p:pic>
        <p:sp>
          <p:nvSpPr>
            <p:cNvPr id="8" name="Left Bracket 7"/>
            <p:cNvSpPr/>
            <p:nvPr/>
          </p:nvSpPr>
          <p:spPr>
            <a:xfrm>
              <a:off x="188164" y="3929474"/>
              <a:ext cx="45719" cy="1124633"/>
            </a:xfrm>
            <a:prstGeom prst="leftBracket">
              <a:avLst/>
            </a:prstGeom>
            <a:ln w="57150" cmpd="sng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188164" y="5144188"/>
              <a:ext cx="45719" cy="1117054"/>
            </a:xfrm>
            <a:prstGeom prst="leftBracket">
              <a:avLst/>
            </a:prstGeom>
            <a:ln w="57150" cmpd="sng">
              <a:solidFill>
                <a:srgbClr val="33669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409" y="2342385"/>
              <a:ext cx="359947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1KG Phase 1 Strict accessibility mask 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409" y="3001678"/>
              <a:ext cx="96767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SNP (all)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1861" y="3512401"/>
              <a:ext cx="150620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SNP (not 1KG)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706958" y="2631060"/>
            <a:ext cx="513167" cy="342058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9144000" cy="5992503"/>
          </a:xfrm>
          <a:prstGeom prst="rect">
            <a:avLst/>
          </a:prstGeom>
        </p:spPr>
      </p:pic>
      <p:sp>
        <p:nvSpPr>
          <p:cNvPr id="3" name="Left Bracket 2"/>
          <p:cNvSpPr/>
          <p:nvPr/>
        </p:nvSpPr>
        <p:spPr>
          <a:xfrm>
            <a:off x="1519511" y="3662892"/>
            <a:ext cx="45719" cy="66907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ket 3"/>
          <p:cNvSpPr/>
          <p:nvPr/>
        </p:nvSpPr>
        <p:spPr>
          <a:xfrm>
            <a:off x="1507812" y="4331965"/>
            <a:ext cx="45719" cy="669073"/>
          </a:xfrm>
          <a:prstGeom prst="leftBracket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643474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http://</a:t>
            </a:r>
            <a:r>
              <a:rPr lang="en-US" sz="2000" dirty="0" err="1" smtClean="0">
                <a:solidFill>
                  <a:srgbClr val="0000FF"/>
                </a:solidFill>
              </a:rPr>
              <a:t>www.ncbi.nlm.nih.gov</a:t>
            </a:r>
            <a:r>
              <a:rPr lang="en-US" sz="2000" dirty="0" smtClean="0">
                <a:solidFill>
                  <a:srgbClr val="0000FF"/>
                </a:solidFill>
              </a:rPr>
              <a:t>/variation/tools/1000genomes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3553742"/>
            <a:ext cx="4089400" cy="317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9246"/>
            <a:ext cx="9144000" cy="27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6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7" y="486253"/>
            <a:ext cx="8874697" cy="3578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37" y="4281818"/>
            <a:ext cx="2061247" cy="209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4785" y="-89796"/>
            <a:ext cx="307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rebuchet MS"/>
                <a:cs typeface="Trebuchet MS"/>
              </a:rPr>
              <a:t>Sudmant</a:t>
            </a:r>
            <a:r>
              <a:rPr lang="en-US" sz="2400" dirty="0" smtClean="0">
                <a:solidFill>
                  <a:schemeClr val="bg1"/>
                </a:solidFill>
                <a:latin typeface="Trebuchet MS"/>
                <a:cs typeface="Trebuchet MS"/>
              </a:rPr>
              <a:t> et al., 2010</a:t>
            </a:r>
            <a:endParaRPr lang="en-US" sz="2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7491" y="2001119"/>
            <a:ext cx="346388" cy="2950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2784" y="2499867"/>
            <a:ext cx="346388" cy="2950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5141" y="2998615"/>
            <a:ext cx="346388" cy="2950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20123" y="3523019"/>
            <a:ext cx="346388" cy="2950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271"/>
            <a:ext cx="9144000" cy="202552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Standard </a:t>
            </a:r>
            <a:r>
              <a:rPr lang="en-US" sz="2400" dirty="0" err="1" smtClean="0">
                <a:solidFill>
                  <a:srgbClr val="008000"/>
                </a:solidFill>
              </a:rPr>
              <a:t>Exomes</a:t>
            </a:r>
            <a:r>
              <a:rPr lang="en-US" sz="2400" dirty="0" smtClean="0">
                <a:solidFill>
                  <a:srgbClr val="008000"/>
                </a:solidFill>
              </a:rPr>
              <a:t> Don’t Cover the Whole </a:t>
            </a:r>
            <a:r>
              <a:rPr lang="en-US" sz="2400" dirty="0" err="1" smtClean="0">
                <a:solidFill>
                  <a:srgbClr val="008000"/>
                </a:solidFill>
              </a:rPr>
              <a:t>Exome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902589"/>
            <a:ext cx="228600" cy="228600"/>
          </a:xfrm>
          <a:prstGeom prst="rect">
            <a:avLst/>
          </a:prstGeom>
          <a:solidFill>
            <a:srgbClr val="50D8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298168"/>
            <a:ext cx="228600" cy="228600"/>
          </a:xfrm>
          <a:prstGeom prst="rect">
            <a:avLst/>
          </a:prstGeom>
          <a:solidFill>
            <a:srgbClr val="2814D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2900" y="586552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Augmented </a:t>
            </a:r>
            <a:r>
              <a:rPr lang="en-US" sz="1400" dirty="0" smtClean="0"/>
              <a:t>Clinical Exome 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8659" y="6245423"/>
            <a:ext cx="1378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Standard Exome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7802"/>
            <a:ext cx="9144000" cy="20457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854" y="1143000"/>
            <a:ext cx="73775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Mutations in </a:t>
            </a:r>
            <a:r>
              <a:rPr lang="en-US" sz="2000" b="1" i="1" dirty="0"/>
              <a:t>RPGR</a:t>
            </a:r>
            <a:r>
              <a:rPr lang="en-US" sz="2000" dirty="0"/>
              <a:t> cause ~80% of X-linked retinitis </a:t>
            </a:r>
            <a:r>
              <a:rPr lang="en-US" sz="2000" dirty="0" err="1"/>
              <a:t>pigmentosa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44475" y="1752600"/>
            <a:ext cx="126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depth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73771" y="3505200"/>
            <a:ext cx="343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Sensitivity to detect heterozygotes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1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Standard </a:t>
            </a:r>
            <a:r>
              <a:rPr lang="en-US" sz="2400" dirty="0" err="1" smtClean="0">
                <a:solidFill>
                  <a:srgbClr val="008000"/>
                </a:solidFill>
              </a:rPr>
              <a:t>Exomes</a:t>
            </a:r>
            <a:r>
              <a:rPr lang="en-US" sz="2400" dirty="0" smtClean="0">
                <a:solidFill>
                  <a:srgbClr val="008000"/>
                </a:solidFill>
              </a:rPr>
              <a:t> Don’t Cover the Whole </a:t>
            </a:r>
            <a:r>
              <a:rPr lang="en-US" sz="2400" dirty="0" err="1" smtClean="0">
                <a:solidFill>
                  <a:srgbClr val="008000"/>
                </a:solidFill>
              </a:rPr>
              <a:t>Exome</a:t>
            </a:r>
            <a:endParaRPr lang="en-US" sz="2400" dirty="0">
              <a:solidFill>
                <a:srgbClr val="008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990600"/>
            <a:ext cx="9220200" cy="2727675"/>
            <a:chOff x="0" y="990600"/>
            <a:chExt cx="9220200" cy="2727675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990600"/>
              <a:ext cx="9220200" cy="2290078"/>
              <a:chOff x="0" y="990600"/>
              <a:chExt cx="9220200" cy="2290078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0" y="990600"/>
                <a:ext cx="9144000" cy="2262675"/>
                <a:chOff x="0" y="990600"/>
                <a:chExt cx="9144000" cy="2262675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990600"/>
                  <a:ext cx="9144000" cy="2262675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7543800" y="1066800"/>
                  <a:ext cx="457200" cy="304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8000"/>
                    </a:solidFill>
                  </a:endParaRPr>
                </a:p>
              </p:txBody>
            </p:sp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981" y="3048000"/>
                <a:ext cx="8827219" cy="23267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04800" y="3318165"/>
              <a:ext cx="39648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NM_003002.3 (reference transcript)</a:t>
              </a:r>
              <a:endParaRPr lang="en-US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3733800"/>
            <a:ext cx="9144000" cy="2880075"/>
            <a:chOff x="0" y="3733800"/>
            <a:chExt cx="9144000" cy="28800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33800"/>
              <a:ext cx="9144000" cy="21781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" y="5943600"/>
              <a:ext cx="6858000" cy="2475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4800" y="6213765"/>
              <a:ext cx="4612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NM_001276506.1 (new </a:t>
              </a:r>
              <a:r>
                <a:rPr lang="en-US" sz="2000" dirty="0" err="1" smtClean="0"/>
                <a:t>RefSeq</a:t>
              </a:r>
              <a:r>
                <a:rPr lang="en-US" sz="2000" dirty="0" smtClean="0"/>
                <a:t> Transcript)</a:t>
              </a:r>
              <a:endParaRPr lang="en-US" sz="20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6781800" y="5867400"/>
            <a:ext cx="457200" cy="381000"/>
          </a:xfrm>
          <a:prstGeom prst="rect">
            <a:avLst/>
          </a:prstGeom>
          <a:noFill/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3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08525425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2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82000" cy="1092200"/>
          </a:xfrm>
        </p:spPr>
        <p:txBody>
          <a:bodyPr>
            <a:noAutofit/>
          </a:bodyPr>
          <a:lstStyle/>
          <a:p>
            <a:r>
              <a:rPr lang="en-US" dirty="0" smtClean="0"/>
              <a:t>Whole Genome Sequencing </a:t>
            </a:r>
            <a:r>
              <a:rPr lang="en-US" dirty="0"/>
              <a:t>Does </a:t>
            </a:r>
            <a:r>
              <a:rPr lang="en-US" dirty="0" smtClean="0"/>
              <a:t>Not Completely </a:t>
            </a:r>
            <a:r>
              <a:rPr lang="en-US" dirty="0"/>
              <a:t>Solve the Accuracy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71600"/>
            <a:ext cx="8229600" cy="3962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6375" dist="114300" dir="294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ding_RPG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4" r="5740"/>
          <a:stretch/>
        </p:blipFill>
        <p:spPr>
          <a:xfrm>
            <a:off x="795867" y="1686699"/>
            <a:ext cx="7823200" cy="1905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14600" y="1896646"/>
            <a:ext cx="1676400" cy="1673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143000" y="2480731"/>
            <a:ext cx="70866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00200" y="4449346"/>
            <a:ext cx="228600" cy="228600"/>
          </a:xfrm>
          <a:prstGeom prst="rect">
            <a:avLst/>
          </a:prstGeom>
          <a:solidFill>
            <a:srgbClr val="50D84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00200" y="4830346"/>
            <a:ext cx="228600" cy="228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41500" y="4385846"/>
            <a:ext cx="308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Augmented</a:t>
            </a:r>
            <a:r>
              <a:rPr lang="en-US" sz="1600" b="1" dirty="0" smtClean="0"/>
              <a:t> </a:t>
            </a:r>
            <a:r>
              <a:rPr lang="en-US" sz="1600" b="1" dirty="0" smtClean="0"/>
              <a:t>Clinical Exome</a:t>
            </a:r>
            <a:r>
              <a:rPr lang="en-US" sz="1600" b="1" baseline="30000" dirty="0" smtClean="0"/>
              <a:t>™</a:t>
            </a:r>
            <a:r>
              <a:rPr lang="en-US" sz="1600" b="1" dirty="0" smtClean="0"/>
              <a:t> (12G) 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4766846"/>
            <a:ext cx="6569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Standard Whole Genome (100G</a:t>
            </a:r>
            <a:r>
              <a:rPr lang="en-US" sz="1600" b="1" dirty="0"/>
              <a:t>) </a:t>
            </a:r>
            <a:r>
              <a:rPr lang="en-US" sz="1400" dirty="0"/>
              <a:t>- </a:t>
            </a:r>
            <a:r>
              <a:rPr lang="en-US" sz="1200" dirty="0"/>
              <a:t>Dark </a:t>
            </a:r>
            <a:r>
              <a:rPr lang="en-US" sz="1200" dirty="0" smtClean="0"/>
              <a:t>orange represents </a:t>
            </a:r>
            <a:r>
              <a:rPr lang="en-US" sz="1200" dirty="0"/>
              <a:t>coverage at 1 sigma from </a:t>
            </a:r>
            <a:r>
              <a:rPr lang="en-US" sz="1200" dirty="0" smtClean="0"/>
              <a:t>mean</a:t>
            </a:r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62075" y="4217769"/>
            <a:ext cx="517525" cy="297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0700" y="4030246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 &gt;25x coverage</a:t>
            </a:r>
            <a:r>
              <a:rPr lang="en-US" sz="1400" b="1" dirty="0" smtClean="0"/>
              <a:t> </a:t>
            </a:r>
            <a:r>
              <a:rPr lang="en-US" sz="1400" dirty="0" smtClean="0"/>
              <a:t>(required to call heterozygous SNVs and </a:t>
            </a:r>
            <a:r>
              <a:rPr lang="en-US" sz="1400" dirty="0" err="1" smtClean="0"/>
              <a:t>indels</a:t>
            </a:r>
            <a:r>
              <a:rPr lang="en-US" sz="1400" dirty="0" smtClean="0"/>
              <a:t> accurately)</a:t>
            </a:r>
            <a:endParaRPr lang="en-US" sz="1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08000" y="3619500"/>
            <a:ext cx="3200400" cy="381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1200"/>
              </a:spcAft>
            </a:pPr>
            <a:r>
              <a:rPr lang="en-US" sz="1400" dirty="0"/>
              <a:t>P</a:t>
            </a:r>
            <a:r>
              <a:rPr lang="en-US" sz="1400" dirty="0" smtClean="0"/>
              <a:t>reviously described variants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91000" y="15240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1371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a typeface="ＭＳ Ｐゴシック" charset="0"/>
              </a:rPr>
              <a:t>Depth Coverage Plot of </a:t>
            </a:r>
            <a:r>
              <a:rPr lang="en-US" sz="2000" b="1" i="1" dirty="0" smtClean="0">
                <a:ea typeface="ＭＳ Ｐゴシック" charset="0"/>
              </a:rPr>
              <a:t>RPGR</a:t>
            </a:r>
            <a:endParaRPr lang="en-US" sz="2000" b="1" baseline="30000" dirty="0">
              <a:solidFill>
                <a:srgbClr val="19A4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0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Standard Genomes Don’t Cover the Whole Genome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143000"/>
            <a:ext cx="8610600" cy="495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6375" dist="114300" dir="294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3194447"/>
            <a:ext cx="2133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PMS2</a:t>
            </a:r>
          </a:p>
          <a:p>
            <a:r>
              <a:rPr lang="en-US" sz="1600" dirty="0" smtClean="0"/>
              <a:t>Lynch syndrome</a:t>
            </a:r>
            <a:endParaRPr lang="en-US" sz="1600" dirty="0"/>
          </a:p>
        </p:txBody>
      </p:sp>
      <p:pic>
        <p:nvPicPr>
          <p:cNvPr id="7" name="Picture 6" descr="coding_PM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" b="26637"/>
          <a:stretch/>
        </p:blipFill>
        <p:spPr>
          <a:xfrm>
            <a:off x="3383280" y="2895600"/>
            <a:ext cx="5438987" cy="1285765"/>
          </a:xfrm>
          <a:prstGeom prst="rect">
            <a:avLst/>
          </a:prstGeom>
        </p:spPr>
      </p:pic>
      <p:pic>
        <p:nvPicPr>
          <p:cNvPr id="8" name="Picture 7" descr="imgr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48000"/>
            <a:ext cx="910756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52989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CDK11A </a:t>
            </a:r>
            <a:endParaRPr lang="en-US" dirty="0" smtClean="0"/>
          </a:p>
          <a:p>
            <a:r>
              <a:rPr lang="en-US" dirty="0" err="1" smtClean="0"/>
              <a:t>Neuroblastoma</a:t>
            </a:r>
            <a:endParaRPr lang="en-US" dirty="0"/>
          </a:p>
        </p:txBody>
      </p:sp>
      <p:pic>
        <p:nvPicPr>
          <p:cNvPr id="10" name="Picture 9" descr="coding_CDK11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35"/>
          <a:stretch/>
        </p:blipFill>
        <p:spPr>
          <a:xfrm>
            <a:off x="3429000" y="1225090"/>
            <a:ext cx="5410200" cy="1213310"/>
          </a:xfrm>
          <a:prstGeom prst="rect">
            <a:avLst/>
          </a:prstGeom>
        </p:spPr>
      </p:pic>
      <p:pic>
        <p:nvPicPr>
          <p:cNvPr id="11" name="Picture 10" descr="imgr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91789"/>
            <a:ext cx="1034073" cy="850679"/>
          </a:xfrm>
          <a:prstGeom prst="rect">
            <a:avLst/>
          </a:prstGeom>
        </p:spPr>
      </p:pic>
      <p:pic>
        <p:nvPicPr>
          <p:cNvPr id="12" name="Picture 11" descr="coding_FLG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51"/>
          <a:stretch/>
        </p:blipFill>
        <p:spPr>
          <a:xfrm>
            <a:off x="3429000" y="4563979"/>
            <a:ext cx="5486400" cy="12272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4800" y="4868779"/>
            <a:ext cx="1828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FLG </a:t>
            </a:r>
            <a:endParaRPr lang="en-US" i="1" dirty="0" smtClean="0"/>
          </a:p>
          <a:p>
            <a:r>
              <a:rPr lang="en-US" sz="1600" i="1" dirty="0" err="1" smtClean="0"/>
              <a:t>Ichthyosis</a:t>
            </a:r>
            <a:r>
              <a:rPr lang="en-US" sz="1600" i="1" dirty="0" smtClean="0"/>
              <a:t> Vulgaris</a:t>
            </a:r>
          </a:p>
          <a:p>
            <a:r>
              <a:rPr lang="en-US" sz="1600" i="1" dirty="0" smtClean="0"/>
              <a:t>(Nat Gen 2007)</a:t>
            </a:r>
            <a:endParaRPr lang="en-US" sz="1600" dirty="0"/>
          </a:p>
        </p:txBody>
      </p:sp>
      <p:pic>
        <p:nvPicPr>
          <p:cNvPr id="14" name="Picture 13" descr="imgres.jpe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5"/>
          <a:stretch/>
        </p:blipFill>
        <p:spPr>
          <a:xfrm>
            <a:off x="2286000" y="4868779"/>
            <a:ext cx="986036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26667" r="15789"/>
          <a:stretch/>
        </p:blipFill>
        <p:spPr>
          <a:xfrm>
            <a:off x="8229600" y="1346200"/>
            <a:ext cx="4064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Most of what we know is in the context of genes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143000"/>
            <a:ext cx="43512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ClinVar</a:t>
            </a:r>
            <a:r>
              <a:rPr lang="en-US" sz="3200" dirty="0" smtClean="0"/>
              <a:t>: 55,467 variants*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248400"/>
            <a:ext cx="429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With a genomic location as of 03/07/2014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110" y="2259445"/>
            <a:ext cx="4495800" cy="3455555"/>
            <a:chOff x="152400" y="2018150"/>
            <a:chExt cx="4343400" cy="2922155"/>
          </a:xfrm>
        </p:grpSpPr>
        <p:grpSp>
          <p:nvGrpSpPr>
            <p:cNvPr id="13" name="Group 12"/>
            <p:cNvGrpSpPr/>
            <p:nvPr/>
          </p:nvGrpSpPr>
          <p:grpSpPr>
            <a:xfrm>
              <a:off x="152400" y="2018150"/>
              <a:ext cx="4343400" cy="2922155"/>
              <a:chOff x="152400" y="2057400"/>
              <a:chExt cx="4343400" cy="2922155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52400" y="2057400"/>
                <a:ext cx="4343400" cy="2895600"/>
                <a:chOff x="152400" y="2057400"/>
                <a:chExt cx="4343400" cy="2895600"/>
              </a:xfrm>
            </p:grpSpPr>
            <p:pic>
              <p:nvPicPr>
                <p:cNvPr id="6" name="Picture 5" descr="clinvar_noOverlap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" y="2057400"/>
                  <a:ext cx="4343400" cy="2895600"/>
                </a:xfrm>
                <a:prstGeom prst="rect">
                  <a:avLst/>
                </a:prstGeom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381000" y="2080605"/>
                  <a:ext cx="3962400" cy="2514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609600" y="4217555"/>
                <a:ext cx="3276600" cy="762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38867" y="4174840"/>
              <a:ext cx="1434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High quality</a:t>
              </a:r>
              <a:br>
                <a:rPr lang="en-US" dirty="0" smtClean="0"/>
              </a:br>
              <a:r>
                <a:rPr lang="en-US" dirty="0" smtClean="0"/>
                <a:t>Exons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23328" y="4174840"/>
              <a:ext cx="101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Any  CDS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90600" y="2069068"/>
            <a:ext cx="248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Variants with no overlap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43400" y="1143000"/>
            <a:ext cx="4876800" cy="4876800"/>
            <a:chOff x="4267200" y="1066800"/>
            <a:chExt cx="4876800" cy="4876800"/>
          </a:xfrm>
        </p:grpSpPr>
        <p:sp>
          <p:nvSpPr>
            <p:cNvPr id="18" name="TextBox 17"/>
            <p:cNvSpPr txBox="1"/>
            <p:nvPr/>
          </p:nvSpPr>
          <p:spPr>
            <a:xfrm>
              <a:off x="5715000" y="1524000"/>
              <a:ext cx="30315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Distance of non-overlapping</a:t>
              </a:r>
              <a:br>
                <a:rPr lang="en-US" dirty="0" smtClean="0"/>
              </a:br>
              <a:r>
                <a:rPr lang="en-US" dirty="0" smtClean="0"/>
                <a:t>variants to closest high quality</a:t>
              </a:r>
              <a:br>
                <a:rPr lang="en-US" dirty="0" smtClean="0"/>
              </a:br>
              <a:r>
                <a:rPr lang="en-US" dirty="0" smtClean="0"/>
                <a:t>exon feature</a:t>
              </a:r>
            </a:p>
          </p:txBody>
        </p:sp>
        <p:pic>
          <p:nvPicPr>
            <p:cNvPr id="2" name="Picture 1" descr="clinvar_closest_dis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1066800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39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-6360"/>
            <a:ext cx="8361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Analyzing and interpreting variants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19200"/>
            <a:ext cx="6301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Analytical Validity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620869"/>
            <a:ext cx="53919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Clinical Validity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362200"/>
            <a:ext cx="726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ability to reliably identify variants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472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ability to reliably associate variants </a:t>
            </a: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a disease.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3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Standard Exomes and Genomes are</a:t>
            </a:r>
            <a:r>
              <a:rPr lang="en-US" sz="2800" b="1" dirty="0" smtClean="0"/>
              <a:t> </a:t>
            </a:r>
            <a:r>
              <a:rPr lang="en-US" sz="2800" dirty="0" smtClean="0"/>
              <a:t>not “Finished”</a:t>
            </a:r>
            <a:endParaRPr lang="en-US" sz="2800" dirty="0"/>
          </a:p>
        </p:txBody>
      </p:sp>
      <p:pic>
        <p:nvPicPr>
          <p:cNvPr id="6" name="Picture 5" descr="pig_cropp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715"/>
            <a:ext cx="5562600" cy="5475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5800" y="1676400"/>
            <a:ext cx="47115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SzPct val="100000"/>
              <a:buBlip>
                <a:blip r:embed="rId4"/>
              </a:buBlip>
            </a:pPr>
            <a:r>
              <a:rPr lang="en-US" sz="3200" dirty="0" smtClean="0"/>
              <a:t>WGS cost &gt; WES cost.</a:t>
            </a:r>
          </a:p>
          <a:p>
            <a:pPr marL="457200" indent="-457200">
              <a:buSzPct val="100000"/>
              <a:buBlip>
                <a:blip r:embed="rId4"/>
              </a:buBlip>
            </a:pPr>
            <a:r>
              <a:rPr lang="en-US" sz="3200" dirty="0" smtClean="0"/>
              <a:t>Still need to supplement</a:t>
            </a:r>
            <a:br>
              <a:rPr lang="en-US" sz="3200" dirty="0" smtClean="0"/>
            </a:br>
            <a:r>
              <a:rPr lang="en-US" sz="3200" dirty="0" smtClean="0"/>
              <a:t>WGS to get full gene</a:t>
            </a:r>
            <a:br>
              <a:rPr lang="en-US" sz="3200" dirty="0" smtClean="0"/>
            </a:br>
            <a:r>
              <a:rPr lang="en-US" sz="3200" dirty="0" smtClean="0"/>
              <a:t>coverage.</a:t>
            </a:r>
          </a:p>
          <a:p>
            <a:pPr marL="457200" indent="-457200">
              <a:buSzPct val="100000"/>
              <a:buBlip>
                <a:blip r:embed="rId4"/>
              </a:buBlip>
            </a:pPr>
            <a:r>
              <a:rPr lang="en-US" sz="3200" dirty="0" smtClean="0"/>
              <a:t>Most interpretation is in </a:t>
            </a:r>
            <a:br>
              <a:rPr lang="en-US" sz="3200" dirty="0" smtClean="0"/>
            </a:br>
            <a:r>
              <a:rPr lang="en-US" sz="3200" dirty="0" smtClean="0"/>
              <a:t>the context of genes.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4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2667000"/>
            <a:ext cx="64964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Clinical Validity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6430" y="-51720"/>
            <a:ext cx="8361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Analyzing and interpreting variants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2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152400"/>
            <a:ext cx="3803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Diagnostic Yield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654"/>
            <a:ext cx="9144000" cy="6539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734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ACMG Recommendations for interpreting and reporting sequencing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4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-93900"/>
            <a:ext cx="5882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Integrating the literature</a:t>
            </a:r>
            <a:endParaRPr lang="en-US" sz="4400" dirty="0">
              <a:solidFill>
                <a:srgbClr val="008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20" y="1345453"/>
            <a:ext cx="861793" cy="116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12580"/>
            <a:ext cx="632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</a:t>
            </a:r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www.ndsu.edu</a:t>
            </a:r>
            <a:r>
              <a:rPr lang="en-US" dirty="0"/>
              <a:t>/</a:t>
            </a:r>
            <a:r>
              <a:rPr lang="en-US" dirty="0" err="1"/>
              <a:t>pubweb</a:t>
            </a:r>
            <a:r>
              <a:rPr lang="en-US" dirty="0"/>
              <a:t>/~</a:t>
            </a:r>
            <a:r>
              <a:rPr lang="en-US" dirty="0" err="1"/>
              <a:t>mcclean</a:t>
            </a:r>
            <a:r>
              <a:rPr lang="en-US" dirty="0"/>
              <a:t>/plsc431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homework</a:t>
            </a:r>
            <a:r>
              <a:rPr lang="en-US" dirty="0"/>
              <a:t>/positional-cloning/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04800" y="3604250"/>
            <a:ext cx="7052004" cy="75202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509204" y="3581400"/>
            <a:ext cx="1482396" cy="2285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340089" y="3378644"/>
            <a:ext cx="83555" cy="451212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442359" y="3378644"/>
            <a:ext cx="83555" cy="451212"/>
          </a:xfrm>
          <a:prstGeom prst="line">
            <a:avLst/>
          </a:prstGeom>
          <a:ln w="5715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0398" y="3326653"/>
            <a:ext cx="8355" cy="609972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86274" y="3326653"/>
            <a:ext cx="8355" cy="609972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957874" y="3326653"/>
            <a:ext cx="8355" cy="609972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207886" y="403486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6268308" y="403486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7639907" y="403486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236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713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190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667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144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621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098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575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05274" y="3408841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91074" y="3378644"/>
            <a:ext cx="0" cy="45121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nature_draft_genome_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69" y="1774104"/>
            <a:ext cx="871410" cy="1142999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7" idx="2"/>
          </p:cNvCxnSpPr>
          <p:nvPr/>
        </p:nvCxnSpPr>
        <p:spPr>
          <a:xfrm>
            <a:off x="6891074" y="2917103"/>
            <a:ext cx="0" cy="46154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VenterCollinsTim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74" y="4974458"/>
            <a:ext cx="870799" cy="1146551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6627229" y="4545853"/>
            <a:ext cx="13445" cy="4286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0398" y="1993773"/>
            <a:ext cx="983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APC</a:t>
            </a:r>
          </a:p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Aniridia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Fragile X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609" y="4125917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Myotonic</a:t>
            </a:r>
            <a:r>
              <a:rPr lang="en-US" dirty="0" smtClean="0">
                <a:solidFill>
                  <a:schemeClr val="tx2"/>
                </a:solidFill>
              </a:rPr>
              <a:t> Dystrophy</a:t>
            </a:r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Norrie Disease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10759" y="762000"/>
            <a:ext cx="20179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Huntington Disease</a:t>
            </a:r>
          </a:p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Menkes</a:t>
            </a:r>
            <a:r>
              <a:rPr lang="en-US" dirty="0" smtClean="0">
                <a:solidFill>
                  <a:schemeClr val="tx2"/>
                </a:solidFill>
              </a:rPr>
              <a:t> Disease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NF2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Tuberous Sclerosis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49693" y="5222723"/>
            <a:ext cx="1642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Achondroplasia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BRCA1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PKD1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32494" y="2031253"/>
            <a:ext cx="2149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Ataxia Telangiectasia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Bloom syndrome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SMA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11589" y="4024121"/>
            <a:ext cx="1903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Hemochromatosis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Long QT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PKD2</a:t>
            </a:r>
          </a:p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Treacher</a:t>
            </a:r>
            <a:r>
              <a:rPr lang="en-US" dirty="0" smtClean="0">
                <a:solidFill>
                  <a:schemeClr val="tx2"/>
                </a:solidFill>
              </a:rPr>
              <a:t> Collins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70047" y="1205030"/>
            <a:ext cx="187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Alagille</a:t>
            </a:r>
            <a:r>
              <a:rPr lang="en-US" dirty="0" smtClean="0">
                <a:solidFill>
                  <a:schemeClr val="tx2"/>
                </a:solidFill>
              </a:rPr>
              <a:t> Syndrome</a:t>
            </a:r>
          </a:p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Angelman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Deafness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80009" y="4125917"/>
            <a:ext cx="1971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Wolfram</a:t>
            </a:r>
          </a:p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Retinis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Pigmentosa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Deafness 5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9" name="Straight Arrow Connector 38"/>
          <p:cNvCxnSpPr>
            <a:stCxn id="31" idx="2"/>
          </p:cNvCxnSpPr>
          <p:nvPr/>
        </p:nvCxnSpPr>
        <p:spPr>
          <a:xfrm>
            <a:off x="1022010" y="2917103"/>
            <a:ext cx="1664" cy="46154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0"/>
          </p:cNvCxnSpPr>
          <p:nvPr/>
        </p:nvCxnSpPr>
        <p:spPr>
          <a:xfrm flipV="1">
            <a:off x="1665332" y="3829856"/>
            <a:ext cx="0" cy="29606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2"/>
          </p:cNvCxnSpPr>
          <p:nvPr/>
        </p:nvCxnSpPr>
        <p:spPr>
          <a:xfrm>
            <a:off x="2319716" y="1962329"/>
            <a:ext cx="0" cy="143302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0"/>
          </p:cNvCxnSpPr>
          <p:nvPr/>
        </p:nvCxnSpPr>
        <p:spPr>
          <a:xfrm flipH="1" flipV="1">
            <a:off x="2960776" y="3860053"/>
            <a:ext cx="10040" cy="13626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</p:cNvCxnSpPr>
          <p:nvPr/>
        </p:nvCxnSpPr>
        <p:spPr>
          <a:xfrm>
            <a:off x="3607387" y="2954583"/>
            <a:ext cx="0" cy="45425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0"/>
          </p:cNvCxnSpPr>
          <p:nvPr/>
        </p:nvCxnSpPr>
        <p:spPr>
          <a:xfrm flipV="1">
            <a:off x="4263132" y="3860053"/>
            <a:ext cx="0" cy="1640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2"/>
          </p:cNvCxnSpPr>
          <p:nvPr/>
        </p:nvCxnSpPr>
        <p:spPr>
          <a:xfrm>
            <a:off x="4905516" y="2128360"/>
            <a:ext cx="0" cy="128048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0"/>
          </p:cNvCxnSpPr>
          <p:nvPr/>
        </p:nvCxnSpPr>
        <p:spPr>
          <a:xfrm flipH="1" flipV="1">
            <a:off x="5557574" y="3860053"/>
            <a:ext cx="8173" cy="265864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68169" y="3334325"/>
            <a:ext cx="8355" cy="609972"/>
          </a:xfrm>
          <a:prstGeom prst="line">
            <a:avLst/>
          </a:prstGeom>
          <a:ln w="381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977910" y="4448195"/>
            <a:ext cx="13445" cy="4286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6200000">
            <a:off x="8164145" y="403486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622632"/>
            <a:ext cx="1193800" cy="15495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644340" y="2362200"/>
            <a:ext cx="1575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GO-ESP</a:t>
            </a:r>
          </a:p>
          <a:p>
            <a:r>
              <a:rPr lang="en-US" dirty="0" smtClean="0"/>
              <a:t>1000G Phase 1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8469745" y="2895600"/>
            <a:ext cx="0" cy="46154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20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-29040"/>
            <a:ext cx="30153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Gene Panels</a:t>
            </a:r>
            <a:endParaRPr lang="en-US" sz="4400" dirty="0">
              <a:solidFill>
                <a:srgbClr val="008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91" y="1143000"/>
            <a:ext cx="9144000" cy="29618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2200"/>
            <a:ext cx="444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www.ncbi.nlm.nih.gov</a:t>
            </a:r>
            <a:r>
              <a:rPr lang="en-US" sz="2400" dirty="0"/>
              <a:t>/</a:t>
            </a:r>
            <a:r>
              <a:rPr lang="en-US" sz="2400" dirty="0" err="1"/>
              <a:t>gtr</a:t>
            </a:r>
            <a:r>
              <a:rPr lang="en-US" sz="2400" dirty="0"/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4267200"/>
            <a:ext cx="897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Sanger sequencing of entire coding sequence: </a:t>
            </a:r>
            <a:r>
              <a:rPr lang="en-US" sz="3600" dirty="0" smtClean="0"/>
              <a:t>9,589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4724400"/>
            <a:ext cx="8545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NGS sequencing of entire coding sequence: </a:t>
            </a:r>
            <a:r>
              <a:rPr lang="en-US" sz="3600" dirty="0" smtClean="0"/>
              <a:t>1,451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613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0"/>
            <a:ext cx="6912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Diagnostic Yield: Gene Panels</a:t>
            </a:r>
            <a:endParaRPr lang="en-US" sz="4400" dirty="0">
              <a:solidFill>
                <a:srgbClr val="008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3124200"/>
            <a:ext cx="8382000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400" y="3200400"/>
            <a:ext cx="80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F497D"/>
                </a:solidFill>
              </a:rPr>
              <a:t>10%</a:t>
            </a:r>
            <a:endParaRPr lang="en-US" sz="2800" dirty="0">
              <a:solidFill>
                <a:srgbClr val="1F497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3200400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1F497D"/>
                </a:solidFill>
              </a:rPr>
              <a:t>100%</a:t>
            </a:r>
            <a:endParaRPr lang="en-US" sz="2800" dirty="0">
              <a:solidFill>
                <a:srgbClr val="1F497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6200" y="2372380"/>
            <a:ext cx="769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GLA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1941493"/>
            <a:ext cx="2319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Non-</a:t>
            </a:r>
            <a:r>
              <a:rPr lang="en-US" sz="2800" dirty="0" err="1"/>
              <a:t>S</a:t>
            </a:r>
            <a:r>
              <a:rPr lang="en-US" sz="2800" dirty="0" err="1" smtClean="0"/>
              <a:t>yndomic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Hearing Loss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00840" y="3276600"/>
            <a:ext cx="1409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Long-QT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03936" y="2372380"/>
            <a:ext cx="134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Noonan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3276600"/>
            <a:ext cx="1241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/>
              <a:t>Alagille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(JAG1)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019800"/>
            <a:ext cx="3462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Laboratory for Molecular Medicine</a:t>
            </a:r>
          </a:p>
          <a:p>
            <a:r>
              <a:rPr lang="en-US" dirty="0" err="1" smtClean="0"/>
              <a:t>Lieve</a:t>
            </a:r>
            <a:r>
              <a:rPr lang="en-US" dirty="0" smtClean="0"/>
              <a:t> et al.,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0"/>
            <a:ext cx="5631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Diagnostic Yield: </a:t>
            </a:r>
            <a:r>
              <a:rPr lang="en-US" sz="4400" dirty="0" err="1" smtClean="0">
                <a:solidFill>
                  <a:srgbClr val="008000"/>
                </a:solidFill>
              </a:rPr>
              <a:t>Exome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9197" y="3496270"/>
            <a:ext cx="2295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25-56%</a:t>
            </a:r>
            <a:endParaRPr lang="en-US" sz="5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987100"/>
              </p:ext>
            </p:extLst>
          </p:nvPr>
        </p:nvGraphicFramePr>
        <p:xfrm>
          <a:off x="-1066800" y="1600200"/>
          <a:ext cx="7086600" cy="4062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76800" y="1295400"/>
            <a:ext cx="41404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Yang et al., 2013</a:t>
            </a:r>
          </a:p>
          <a:p>
            <a:pPr algn="ctr"/>
            <a:r>
              <a:rPr lang="en-US" sz="2800" dirty="0" smtClean="0"/>
              <a:t>Numerous ACMG abstracts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295400"/>
            <a:ext cx="3963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Personalis Data (56 cases)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977063" y="3048000"/>
            <a:ext cx="393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Numbers reported across labs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196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532673"/>
            <a:ext cx="7569200" cy="513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04100" cy="166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717" y="6478807"/>
            <a:ext cx="23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MacArthur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2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501"/>
            <a:ext cx="9144000" cy="1960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8403"/>
            <a:ext cx="9144000" cy="2076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76794"/>
            <a:ext cx="7105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Statistical models to evaluate significance</a:t>
            </a:r>
            <a:endParaRPr lang="en-US" sz="32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423"/>
            <a:ext cx="9144000" cy="36051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76794"/>
            <a:ext cx="7105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Statistical models to evaluate significance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91178" y="5058662"/>
            <a:ext cx="4105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Missing </a:t>
            </a:r>
            <a:r>
              <a:rPr lang="en-US" sz="3200" dirty="0" err="1" smtClean="0"/>
              <a:t>Mucin</a:t>
            </a:r>
            <a:r>
              <a:rPr lang="en-US" sz="3200" dirty="0" smtClean="0"/>
              <a:t> </a:t>
            </a:r>
            <a:r>
              <a:rPr lang="en-US" sz="3200" dirty="0" err="1" smtClean="0"/>
              <a:t>paralogs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959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03597295Sma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1"/>
            <a:ext cx="5638800" cy="5009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" y="-51720"/>
            <a:ext cx="8361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Analyzing and interpreting variants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0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1429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53340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1994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67000"/>
            <a:ext cx="8534400" cy="391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0" y="-37200"/>
            <a:ext cx="5882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Integrating the literature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4800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8361" y="685800"/>
            <a:ext cx="177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Piton et al., 2013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07978" y="1143000"/>
            <a:ext cx="47122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dirty="0" smtClean="0"/>
              <a:t>XLID-Causing Mutations and Associated</a:t>
            </a:r>
            <a:br>
              <a:rPr lang="en-US" sz="2200" dirty="0" smtClean="0"/>
            </a:br>
            <a:r>
              <a:rPr lang="en-US" sz="2200" dirty="0" smtClean="0"/>
              <a:t>Genes Challenged in the Light of Data </a:t>
            </a:r>
            <a:br>
              <a:rPr lang="en-US" sz="2200" dirty="0" smtClean="0"/>
            </a:br>
            <a:r>
              <a:rPr lang="en-US" sz="2200" dirty="0" smtClean="0"/>
              <a:t>from Large-Scale </a:t>
            </a:r>
            <a:r>
              <a:rPr lang="en-US" sz="2200" dirty="0" err="1" smtClean="0"/>
              <a:t>Exome</a:t>
            </a:r>
            <a:r>
              <a:rPr lang="en-US" sz="2200" dirty="0" smtClean="0"/>
              <a:t> Sequencing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3124200"/>
            <a:ext cx="3785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10/106: questioned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15/106: need replication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45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135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00"/>
            <a:ext cx="9144000" cy="2090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0" y="-37200"/>
            <a:ext cx="5882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Integrating the literature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8991600" cy="2702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9600"/>
            <a:ext cx="9144000" cy="1641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30" y="-25860"/>
            <a:ext cx="5882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Integrating the literature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34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762000"/>
            <a:ext cx="5410200" cy="5606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24600"/>
            <a:ext cx="501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1b. 1000 Genomes Consortium, Nature 2012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0" y="-139260"/>
            <a:ext cx="3194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Rare variants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-525862" y="2908778"/>
            <a:ext cx="3784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Power to detect SNPs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529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386"/>
            <a:ext cx="9144000" cy="4184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17" y="76159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</a:rPr>
              <a:t>ClinVar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717" y="6362895"/>
            <a:ext cx="4916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http://</a:t>
            </a:r>
            <a:r>
              <a:rPr lang="en-US" sz="2400" dirty="0" err="1">
                <a:solidFill>
                  <a:srgbClr val="0000FF"/>
                </a:solidFill>
              </a:rPr>
              <a:t>www.ncbi.nlm.nih.gov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  <a:r>
              <a:rPr lang="en-US" sz="2400" dirty="0" err="1">
                <a:solidFill>
                  <a:srgbClr val="0000FF"/>
                </a:solidFill>
              </a:rPr>
              <a:t>clinvar</a:t>
            </a:r>
            <a:r>
              <a:rPr lang="en-US" sz="2400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6814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824"/>
            <a:ext cx="9144000" cy="4609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717" y="76159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</a:rPr>
              <a:t>ClinVar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717" y="5477328"/>
            <a:ext cx="620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Key is the variant-phenotype relationship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4357" y="5891338"/>
            <a:ext cx="649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Variants defined in archives (</a:t>
            </a:r>
            <a:r>
              <a:rPr lang="en-US" sz="2800" dirty="0" err="1" smtClean="0"/>
              <a:t>dbSNP</a:t>
            </a:r>
            <a:r>
              <a:rPr lang="en-US" sz="2800" dirty="0" smtClean="0"/>
              <a:t>/</a:t>
            </a:r>
            <a:r>
              <a:rPr lang="en-US" sz="2800" dirty="0" err="1" smtClean="0"/>
              <a:t>dbVar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441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420"/>
            <a:ext cx="9144000" cy="61098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717" y="76159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</a:rPr>
              <a:t>ClinVar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38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-37200"/>
            <a:ext cx="6500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Evaluating Variants: </a:t>
            </a:r>
            <a:r>
              <a:rPr lang="en-US" sz="4400" dirty="0" err="1" smtClean="0">
                <a:solidFill>
                  <a:srgbClr val="008000"/>
                </a:solidFill>
              </a:rPr>
              <a:t>ClinVar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5378" y="1143000"/>
            <a:ext cx="3374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Based on </a:t>
            </a:r>
            <a:r>
              <a:rPr lang="en-US" sz="2000" dirty="0" err="1" smtClean="0"/>
              <a:t>variant_summary.txt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(May 20, 2014)</a:t>
            </a:r>
            <a:endParaRPr lang="en-US" sz="2000" dirty="0"/>
          </a:p>
        </p:txBody>
      </p:sp>
      <p:pic>
        <p:nvPicPr>
          <p:cNvPr id="2" name="Picture 1" descr="ClinVarSubmitterperV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0" y="1143000"/>
            <a:ext cx="38309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ATM: 5762ins137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295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1915180"/>
            <a:ext cx="6245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“137 </a:t>
            </a:r>
            <a:r>
              <a:rPr lang="en-US" sz="2800" dirty="0" err="1" smtClean="0"/>
              <a:t>nt</a:t>
            </a:r>
            <a:r>
              <a:rPr lang="en-US" sz="2800" dirty="0" smtClean="0"/>
              <a:t> added between exons 40 and 41”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096000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McConville</a:t>
            </a:r>
            <a:r>
              <a:rPr lang="en-US" sz="2800" dirty="0" smtClean="0"/>
              <a:t> et al., 1996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6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2667000"/>
            <a:ext cx="7599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Analytical Validity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6430" y="-6360"/>
            <a:ext cx="8361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Analyzing and interpreting variants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8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5311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4200"/>
            <a:ext cx="9144000" cy="18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876800"/>
            <a:ext cx="133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Exon 38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772400" y="4876800"/>
            <a:ext cx="133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Exon 39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66800" y="2091170"/>
            <a:ext cx="6324600" cy="3852430"/>
            <a:chOff x="1066800" y="2091170"/>
            <a:chExt cx="6324600" cy="3852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2853170"/>
              <a:ext cx="6324600" cy="309043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352800" y="2929370"/>
              <a:ext cx="1600200" cy="3048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810000" y="2624570"/>
              <a:ext cx="0" cy="533400"/>
            </a:xfrm>
            <a:prstGeom prst="straightConnector1">
              <a:avLst/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371275" y="2091170"/>
              <a:ext cx="86674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C&gt;G</a:t>
              </a:r>
              <a:endParaRPr lang="en-US" sz="32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66800" y="1524000"/>
            <a:ext cx="568677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NC_000011.9</a:t>
            </a:r>
            <a:r>
              <a:rPr lang="en-US" sz="3200" dirty="0"/>
              <a:t> </a:t>
            </a:r>
            <a:r>
              <a:rPr lang="en-US" sz="3200" dirty="0" smtClean="0"/>
              <a:t>(chr11) 108179684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7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3300"/>
            <a:ext cx="9144000" cy="2293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" y="6096000"/>
            <a:ext cx="28785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Turk et al., 2013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3577051" y="1447800"/>
            <a:ext cx="2671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c.82C&gt;T; p.R28W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6451" y="1447800"/>
            <a:ext cx="1178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LMNA: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15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92678" y="1458752"/>
            <a:ext cx="21547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AG</a:t>
            </a:r>
            <a:r>
              <a:rPr lang="en-US" sz="3200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sz="3200" dirty="0">
                <a:latin typeface="Courier New"/>
                <a:cs typeface="Courier New"/>
              </a:rPr>
              <a:t>T</a:t>
            </a:r>
            <a:r>
              <a:rPr lang="en-US" sz="3200" dirty="0">
                <a:solidFill>
                  <a:srgbClr val="FF6600"/>
                </a:solidFill>
                <a:latin typeface="Courier New"/>
                <a:cs typeface="Courier New"/>
              </a:rPr>
              <a:t>T</a:t>
            </a:r>
            <a:r>
              <a:rPr lang="en-US" sz="3200" dirty="0">
                <a:latin typeface="Courier New"/>
                <a:cs typeface="Courier New"/>
              </a:rPr>
              <a:t>CAC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678" y="1832918"/>
            <a:ext cx="240101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urier New"/>
                <a:cs typeface="Courier New"/>
              </a:rPr>
              <a:t>AGATTTCAC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6332" y="1458752"/>
            <a:ext cx="73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Ref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256332" y="1832918"/>
            <a:ext cx="653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Alt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50212" y="3257469"/>
            <a:ext cx="77230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Valid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VCF (left shift):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  <a:p>
            <a:r>
              <a:rPr lang="en-US" sz="2800" dirty="0" smtClean="0">
                <a:latin typeface="Consolas"/>
                <a:cs typeface="Consolas"/>
              </a:rPr>
              <a:t>#</a:t>
            </a:r>
            <a:r>
              <a:rPr lang="en-US" sz="2800" dirty="0">
                <a:latin typeface="Consolas"/>
                <a:cs typeface="Consolas"/>
              </a:rPr>
              <a:t>CHROM POS ID REF ALT QUAL FILTER INFO</a:t>
            </a:r>
          </a:p>
          <a:p>
            <a:r>
              <a:rPr lang="en-US" sz="2800" dirty="0" smtClean="0">
                <a:latin typeface="Consolas"/>
                <a:cs typeface="Consolas"/>
              </a:rPr>
              <a:t>22 </a:t>
            </a:r>
            <a:r>
              <a:rPr lang="en-US" sz="2800" dirty="0">
                <a:solidFill>
                  <a:srgbClr val="0000FF"/>
                </a:solidFill>
                <a:latin typeface="Consolas"/>
                <a:cs typeface="Consolas"/>
              </a:rPr>
              <a:t>3</a:t>
            </a:r>
            <a:r>
              <a:rPr lang="en-US" sz="2800" dirty="0">
                <a:latin typeface="Consolas"/>
                <a:cs typeface="Consolas"/>
              </a:rPr>
              <a:t> 123 A AT . . .</a:t>
            </a:r>
          </a:p>
        </p:txBody>
      </p:sp>
      <p:sp>
        <p:nvSpPr>
          <p:cNvPr id="9" name="Rectangle 8"/>
          <p:cNvSpPr/>
          <p:nvPr/>
        </p:nvSpPr>
        <p:spPr>
          <a:xfrm>
            <a:off x="550212" y="4809848"/>
            <a:ext cx="54434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  <a:latin typeface="Consolas"/>
                <a:cs typeface="Consolas"/>
              </a:rPr>
              <a:t>Valid </a:t>
            </a:r>
            <a:r>
              <a:rPr lang="en-US" sz="2800" dirty="0" smtClean="0">
                <a:solidFill>
                  <a:srgbClr val="7F7F7F"/>
                </a:solidFill>
                <a:latin typeface="Consolas"/>
                <a:cs typeface="Consolas"/>
              </a:rPr>
              <a:t>HGVS (right shift)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rPr>
              <a:t>: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nsolas"/>
              <a:cs typeface="Consolas"/>
            </a:endParaRPr>
          </a:p>
          <a:p>
            <a:r>
              <a:rPr lang="en-US" sz="2800" dirty="0" smtClean="0">
                <a:latin typeface="Consolas"/>
                <a:cs typeface="Consolas"/>
              </a:rPr>
              <a:t>chr22:g</a:t>
            </a:r>
            <a:r>
              <a:rPr lang="en-US" sz="2800" dirty="0">
                <a:latin typeface="Consolas"/>
                <a:cs typeface="Consolas"/>
              </a:rPr>
              <a:t>.</a:t>
            </a:r>
            <a:r>
              <a:rPr lang="en-US" sz="2800" dirty="0">
                <a:solidFill>
                  <a:srgbClr val="FF6600"/>
                </a:solidFill>
                <a:latin typeface="Consolas"/>
                <a:cs typeface="Consolas"/>
              </a:rPr>
              <a:t>5</a:t>
            </a:r>
            <a:r>
              <a:rPr lang="en-US" sz="2800" dirty="0">
                <a:latin typeface="Consolas"/>
                <a:cs typeface="Consolas"/>
              </a:rPr>
              <a:t>dupT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30" y="6396335"/>
            <a:ext cx="709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Better to use NC_000022.10 instead of chr22/22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7259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inVarMappingStat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3000" y="2667000"/>
            <a:ext cx="381000" cy="2616205"/>
          </a:xfrm>
          <a:prstGeom prst="rect">
            <a:avLst/>
          </a:prstGeom>
          <a:noFill/>
          <a:ln w="571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76600" y="13716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ClinVar</a:t>
            </a:r>
            <a:r>
              <a:rPr lang="en-US" dirty="0" smtClean="0"/>
              <a:t> Variant Genomic Locations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85247" y="1886953"/>
            <a:ext cx="838200" cy="86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041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447800"/>
            <a:ext cx="5937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NCBI Homo sapiens annotation run 105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259345" y="4038600"/>
            <a:ext cx="187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Ensembl</a:t>
            </a:r>
            <a:r>
              <a:rPr lang="en-US" sz="2800" dirty="0" smtClean="0"/>
              <a:t> 74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430" y="76200"/>
            <a:ext cx="6426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Communicating knowledge</a:t>
            </a:r>
            <a:endParaRPr lang="en-US" sz="4400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717" y="645258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McCarthy DJ, et al.,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30" y="76200"/>
            <a:ext cx="5057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</a:rPr>
              <a:t>Take home messages</a:t>
            </a:r>
            <a:endParaRPr lang="en-US" sz="4400" dirty="0">
              <a:solidFill>
                <a:srgbClr val="008000"/>
              </a:solidFill>
            </a:endParaRPr>
          </a:p>
        </p:txBody>
      </p:sp>
      <p:pic>
        <p:nvPicPr>
          <p:cNvPr id="6" name="Picture 5" descr="iStock_000013551423Small.jp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914400"/>
            <a:ext cx="9144000" cy="594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295400"/>
            <a:ext cx="84561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SzPct val="100000"/>
              <a:buBlip>
                <a:blip r:embed="rId3"/>
              </a:buBlip>
            </a:pPr>
            <a:r>
              <a:rPr lang="en-US" sz="5400" dirty="0" smtClean="0"/>
              <a:t>More Sequence</a:t>
            </a:r>
          </a:p>
          <a:p>
            <a:pPr marL="571500" indent="-571500">
              <a:buSzPct val="100000"/>
              <a:buBlip>
                <a:blip r:embed="rId3"/>
              </a:buBlip>
            </a:pPr>
            <a:r>
              <a:rPr lang="en-US" sz="5400" dirty="0" smtClean="0"/>
              <a:t>Better </a:t>
            </a:r>
            <a:r>
              <a:rPr lang="en-US" sz="5400" dirty="0" err="1" smtClean="0"/>
              <a:t>Phenotyping</a:t>
            </a:r>
            <a:endParaRPr lang="en-US" sz="5400" dirty="0" smtClean="0"/>
          </a:p>
          <a:p>
            <a:pPr marL="571500" indent="-571500">
              <a:buSzPct val="100000"/>
              <a:buBlip>
                <a:blip r:embed="rId3"/>
              </a:buBlip>
            </a:pPr>
            <a:r>
              <a:rPr lang="en-US" sz="5400" dirty="0" smtClean="0"/>
              <a:t>More precise data handling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4781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Standard Exomes and Genomes are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>
                <a:solidFill>
                  <a:srgbClr val="008000"/>
                </a:solidFill>
              </a:rPr>
              <a:t>not “Finished”</a:t>
            </a:r>
            <a:endParaRPr lang="en-US" sz="2800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686800" cy="187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0"/>
            <a:ext cx="8686800" cy="207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257800"/>
            <a:ext cx="8686800" cy="1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0" y="384182"/>
            <a:ext cx="7912100" cy="6248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5897" y="6379876"/>
            <a:ext cx="48853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www.bioplanet.com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gcat</a:t>
            </a:r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300"/>
            <a:ext cx="9144000" cy="30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1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0"/>
            <a:ext cx="728003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5" y="6475269"/>
            <a:ext cx="173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Rawe</a:t>
            </a:r>
            <a:r>
              <a:rPr lang="en-US" dirty="0" smtClean="0"/>
              <a:t> et al, 2013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35" y="-11340"/>
            <a:ext cx="92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8000"/>
                </a:solidFill>
              </a:rPr>
              <a:t>Indels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62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merId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81440"/>
            <a:ext cx="81418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857500"/>
            <a:ext cx="29464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1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820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Most research pipelines tuned to limit false discovery</a:t>
            </a:r>
            <a:endParaRPr lang="en-US" sz="2800" dirty="0">
              <a:solidFill>
                <a:srgbClr val="008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44000" cy="2975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6294" y="6053858"/>
            <a:ext cx="4885397" cy="5755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www.bioplanet.com</a:t>
            </a:r>
            <a:r>
              <a:rPr lang="en-US" sz="2800" dirty="0" smtClean="0"/>
              <a:t>/</a:t>
            </a:r>
            <a:r>
              <a:rPr lang="en-US" sz="2800" dirty="0" err="1" smtClean="0"/>
              <a:t>gcat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228600" y="2286000"/>
            <a:ext cx="8839200" cy="838200"/>
          </a:xfrm>
          <a:prstGeom prst="rect">
            <a:avLst/>
          </a:prstGeom>
          <a:noFill/>
          <a:ln w="5715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0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NCBI Project Templat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6CB520"/>
    </a:dk2>
    <a:lt2>
      <a:srgbClr val="DADBD6"/>
    </a:lt2>
    <a:accent1>
      <a:srgbClr val="D9D9D9"/>
    </a:accent1>
    <a:accent2>
      <a:srgbClr val="6CB520"/>
    </a:accent2>
    <a:accent3>
      <a:srgbClr val="528FB4"/>
    </a:accent3>
    <a:accent4>
      <a:srgbClr val="B1CD29"/>
    </a:accent4>
    <a:accent5>
      <a:srgbClr val="2C4253"/>
    </a:accent5>
    <a:accent6>
      <a:srgbClr val="DB7300"/>
    </a:accent6>
    <a:hlink>
      <a:srgbClr val="153E81"/>
    </a:hlink>
    <a:folHlink>
      <a:srgbClr val="5D2B6C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NCBI Project Template.potx</Template>
  <TotalTime>13449</TotalTime>
  <Words>773</Words>
  <Application>Microsoft Macintosh PowerPoint</Application>
  <PresentationFormat>On-screen Show (4:3)</PresentationFormat>
  <Paragraphs>185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NCBI Project Template</vt:lpstr>
      <vt:lpstr>PowerPoint Presentation</vt:lpstr>
      <vt:lpstr>PowerPoint Presentation</vt:lpstr>
      <vt:lpstr>PowerPoint Presentation</vt:lpstr>
      <vt:lpstr>PowerPoint Presentation</vt:lpstr>
      <vt:lpstr>Standard Exomes and Genomes are not “Finished”</vt:lpstr>
      <vt:lpstr>PowerPoint Presentation</vt:lpstr>
      <vt:lpstr>PowerPoint Presentation</vt:lpstr>
      <vt:lpstr>PowerPoint Presentation</vt:lpstr>
      <vt:lpstr>Most research pipelines tuned to limit false discovery</vt:lpstr>
      <vt:lpstr>PowerPoint Presentation</vt:lpstr>
      <vt:lpstr>PowerPoint Presentation</vt:lpstr>
      <vt:lpstr>PowerPoint Presentation</vt:lpstr>
      <vt:lpstr>PowerPoint Presentation</vt:lpstr>
      <vt:lpstr>Standard Exomes Don’t Cover the Whole Exome</vt:lpstr>
      <vt:lpstr>Standard Exomes Don’t Cover the Whole Exome</vt:lpstr>
      <vt:lpstr>PowerPoint Presentation</vt:lpstr>
      <vt:lpstr>Whole Genome Sequencing Does Not Completely Solve the Accuracy Challenges</vt:lpstr>
      <vt:lpstr>Standard Genomes Don’t Cover the Whole Genome</vt:lpstr>
      <vt:lpstr>Most of what we know is in the context of genes</vt:lpstr>
      <vt:lpstr>Standard Exomes and Genomes are not “Finished”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Representation and Variant Identification </dc:title>
  <dc:creator>Deanna M. Church</dc:creator>
  <cp:lastModifiedBy>Deanna Church</cp:lastModifiedBy>
  <cp:revision>273</cp:revision>
  <cp:lastPrinted>2013-07-22T20:58:48Z</cp:lastPrinted>
  <dcterms:created xsi:type="dcterms:W3CDTF">2012-05-16T17:25:05Z</dcterms:created>
  <dcterms:modified xsi:type="dcterms:W3CDTF">2014-07-24T14:09:58Z</dcterms:modified>
</cp:coreProperties>
</file>